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03" r:id="rId4"/>
    <p:sldId id="304" r:id="rId5"/>
    <p:sldId id="302" r:id="rId6"/>
    <p:sldId id="258" r:id="rId7"/>
    <p:sldId id="259" r:id="rId8"/>
    <p:sldId id="269" r:id="rId9"/>
    <p:sldId id="307" r:id="rId10"/>
    <p:sldId id="271" r:id="rId11"/>
    <p:sldId id="273" r:id="rId12"/>
    <p:sldId id="274" r:id="rId13"/>
    <p:sldId id="275" r:id="rId14"/>
    <p:sldId id="276" r:id="rId15"/>
    <p:sldId id="308" r:id="rId16"/>
    <p:sldId id="309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8" d="100"/>
        <a:sy n="138" d="100"/>
      </p:scale>
      <p:origin x="0" y="37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tos, imagen y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‹Nº›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package" Target="../embeddings/Microsoft_Word_Document.docx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867001"/>
              </p:ext>
            </p:extLst>
          </p:nvPr>
        </p:nvGraphicFramePr>
        <p:xfrm>
          <a:off x="1739900" y="4598177"/>
          <a:ext cx="5664200" cy="158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" name="Documento" r:id="rId3" imgW="5664200" imgH="1587500" progId="Word.Document.12">
                  <p:embed/>
                </p:oleObj>
              </mc:Choice>
              <mc:Fallback>
                <p:oleObj name="Documento" r:id="rId3" imgW="5664200" imgH="1587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9900" y="4598177"/>
                        <a:ext cx="5664200" cy="158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_tradnl" sz="2000" b="1" dirty="0">
                <a:solidFill>
                  <a:schemeClr val="tx1"/>
                </a:solidFill>
              </a:rPr>
              <a:t> </a:t>
            </a:r>
            <a:r>
              <a:rPr lang="es-ES_tradnl" sz="2000" dirty="0">
                <a:solidFill>
                  <a:schemeClr val="tx1"/>
                </a:solidFill>
              </a:rPr>
              <a:t/>
            </a:r>
            <a:br>
              <a:rPr lang="es-ES_tradnl" sz="2000" dirty="0">
                <a:solidFill>
                  <a:schemeClr val="tx1"/>
                </a:solidFill>
              </a:rPr>
            </a:br>
            <a:r>
              <a:rPr lang="es-CL" sz="2000" b="1" dirty="0">
                <a:solidFill>
                  <a:schemeClr val="tx1"/>
                </a:solidFill>
              </a:rPr>
              <a:t> </a:t>
            </a:r>
            <a:r>
              <a:rPr lang="es-ES_tradnl" sz="2000" dirty="0">
                <a:solidFill>
                  <a:schemeClr val="tx1"/>
                </a:solidFill>
              </a:rPr>
              <a:t/>
            </a:r>
            <a:br>
              <a:rPr lang="es-ES_tradnl" sz="2000" dirty="0">
                <a:solidFill>
                  <a:schemeClr val="tx1"/>
                </a:solidFill>
              </a:rPr>
            </a:br>
            <a:r>
              <a:rPr lang="es-CL" sz="2000" b="1" dirty="0"/>
              <a:t>ESTUDIO </a:t>
            </a:r>
            <a:r>
              <a:rPr lang="es-CL" sz="2000" b="1" dirty="0" smtClean="0"/>
              <a:t>“</a:t>
            </a:r>
            <a:r>
              <a:rPr lang="es-CL" sz="2000" b="1" dirty="0"/>
              <a:t>ANÁLISIS DE ALTERNATIVAS DE MODELO DE </a:t>
            </a:r>
            <a:r>
              <a:rPr lang="es-CL" sz="2000" b="1" dirty="0" smtClean="0"/>
              <a:t>GESTIÓN PARA </a:t>
            </a:r>
            <a:r>
              <a:rPr lang="es-CL" sz="2000" b="1" dirty="0"/>
              <a:t>EL FUNCIONAMIENTO DE UNA PLANTA FAENADORA DE CARNE BOVINA EN LA REGIÓN DE AYSÉN</a:t>
            </a:r>
            <a:r>
              <a:rPr lang="es-CL" sz="2000" b="1" dirty="0" smtClean="0"/>
              <a:t>“</a:t>
            </a:r>
            <a:endParaRPr lang="es-ES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497" y="3405844"/>
            <a:ext cx="7754112" cy="484632"/>
          </a:xfrm>
        </p:spPr>
        <p:txBody>
          <a:bodyPr>
            <a:noAutofit/>
          </a:bodyPr>
          <a:lstStyle/>
          <a:p>
            <a:pPr algn="ctr"/>
            <a:r>
              <a:rPr lang="es-ES" sz="3200" dirty="0" smtClean="0">
                <a:solidFill>
                  <a:schemeClr val="tx1"/>
                </a:solidFill>
              </a:rPr>
              <a:t>Reunión Mesa de la Carne Aysén</a:t>
            </a:r>
          </a:p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Presentación del proyecto</a:t>
            </a:r>
          </a:p>
          <a:p>
            <a:pPr algn="ctr"/>
            <a:r>
              <a:rPr lang="es-ES" sz="2800" dirty="0" smtClean="0">
                <a:solidFill>
                  <a:schemeClr val="tx1"/>
                </a:solidFill>
              </a:rPr>
              <a:t>4-septiembre-2015</a:t>
            </a:r>
          </a:p>
          <a:p>
            <a:pPr algn="ctr"/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393" y="2090360"/>
            <a:ext cx="534924" cy="115214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98" y="2249599"/>
            <a:ext cx="1173482" cy="117348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70"/>
          <a:stretch/>
        </p:blipFill>
        <p:spPr>
          <a:xfrm>
            <a:off x="7021785" y="3269615"/>
            <a:ext cx="1882140" cy="196331"/>
          </a:xfrm>
          <a:prstGeom prst="rect">
            <a:avLst/>
          </a:prstGeom>
        </p:spPr>
      </p:pic>
      <p:pic>
        <p:nvPicPr>
          <p:cNvPr id="9" name="Picture 1"/>
          <p:cNvPicPr/>
          <p:nvPr/>
        </p:nvPicPr>
        <p:blipFill rotWithShape="1">
          <a:blip r:embed="rId8" cstate="print"/>
          <a:srcRect l="23807" t="15766" r="22227" b="30697"/>
          <a:stretch/>
        </p:blipFill>
        <p:spPr bwMode="auto">
          <a:xfrm>
            <a:off x="303236" y="5218842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1" y="3269615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03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III. Variables Socio Culturales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7" b="25452"/>
          <a:stretch/>
        </p:blipFill>
        <p:spPr bwMode="auto">
          <a:xfrm>
            <a:off x="284163" y="2401976"/>
            <a:ext cx="8383587" cy="316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3" y="4991100"/>
            <a:ext cx="3776663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/>
          <p:nvPr/>
        </p:nvPicPr>
        <p:blipFill rotWithShape="1">
          <a:blip r:embed="rId4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64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IV. Paquetes tecnológicos</a:t>
            </a:r>
            <a:endParaRPr lang="es-ES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0" b="12577"/>
          <a:stretch/>
        </p:blipFill>
        <p:spPr bwMode="auto">
          <a:xfrm>
            <a:off x="206187" y="2084295"/>
            <a:ext cx="8716963" cy="3409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353" y="5018315"/>
            <a:ext cx="3503985" cy="1732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/>
          <p:nvPr/>
        </p:nvPicPr>
        <p:blipFill rotWithShape="1">
          <a:blip r:embed="rId4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95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V. Modelo de Gestión del Negocio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54" b="14869"/>
          <a:stretch/>
        </p:blipFill>
        <p:spPr bwMode="auto">
          <a:xfrm>
            <a:off x="236537" y="2473712"/>
            <a:ext cx="8621713" cy="289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141" y="4948415"/>
            <a:ext cx="3668059" cy="181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/>
          <p:nvPr/>
        </p:nvPicPr>
        <p:blipFill rotWithShape="1">
          <a:blip r:embed="rId4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n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49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VI. Tipos de Tenencia</a:t>
            </a:r>
            <a:endParaRPr lang="es-E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6" b="14227"/>
          <a:stretch/>
        </p:blipFill>
        <p:spPr bwMode="auto">
          <a:xfrm>
            <a:off x="304800" y="2793822"/>
            <a:ext cx="8661400" cy="288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141" y="4948415"/>
            <a:ext cx="3668059" cy="181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/>
          <p:nvPr/>
        </p:nvPicPr>
        <p:blipFill rotWithShape="1">
          <a:blip r:embed="rId4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15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VII. Análisis Económico</a:t>
            </a:r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36" b="12979"/>
          <a:stretch/>
        </p:blipFill>
        <p:spPr bwMode="auto">
          <a:xfrm>
            <a:off x="207143" y="2400300"/>
            <a:ext cx="8498707" cy="284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141" y="4948415"/>
            <a:ext cx="3668059" cy="181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/>
          <p:nvPr/>
        </p:nvPicPr>
        <p:blipFill rotWithShape="1">
          <a:blip r:embed="rId4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352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3. Resultados Esperados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s-ES" dirty="0" smtClean="0"/>
              <a:t>Estudio de la oferta ganadera actual y proyectada</a:t>
            </a:r>
            <a:endParaRPr lang="es-ES_tradnl" dirty="0" smtClean="0"/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s-ES_tradnl" dirty="0" smtClean="0"/>
              <a:t>Estudio de mercado actual y proyectado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s-ES_tradnl" dirty="0" smtClean="0"/>
              <a:t>Estudio de variables socio/cultural que pudieran afectar viabilidad de la planta.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s-ES_tradnl" dirty="0" smtClean="0"/>
              <a:t>Diseño básico de una planta tipo de infraestructura requerida.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s-ES_tradnl" dirty="0" smtClean="0"/>
              <a:t>Propuestas de modelos de gestión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s-ES_tradnl" dirty="0" smtClean="0"/>
              <a:t>Tipo de propiedad y administración de modelos de gestión del negocio.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s-ES_tradnl" dirty="0" smtClean="0"/>
              <a:t>Análisis de rentabilidad social del proyecto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s-ES" dirty="0"/>
          </a:p>
        </p:txBody>
      </p:sp>
      <p:pic>
        <p:nvPicPr>
          <p:cNvPr id="4" name="Picture 1"/>
          <p:cNvPicPr/>
          <p:nvPr/>
        </p:nvPicPr>
        <p:blipFill rotWithShape="1">
          <a:blip r:embed="rId2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451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4. Equipo de Trabajo</a:t>
            </a:r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313" y="1819725"/>
            <a:ext cx="5756952" cy="4681524"/>
          </a:xfrm>
          <a:prstGeom prst="rect">
            <a:avLst/>
          </a:prstGeom>
        </p:spPr>
      </p:pic>
      <p:pic>
        <p:nvPicPr>
          <p:cNvPr id="4" name="Picture 1"/>
          <p:cNvPicPr/>
          <p:nvPr/>
        </p:nvPicPr>
        <p:blipFill rotWithShape="1">
          <a:blip r:embed="rId3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67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492259"/>
              </p:ext>
            </p:extLst>
          </p:nvPr>
        </p:nvGraphicFramePr>
        <p:xfrm>
          <a:off x="1739900" y="4490601"/>
          <a:ext cx="5664200" cy="158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" name="Documento" r:id="rId3" imgW="5664200" imgH="1587500" progId="Word.Document.12">
                  <p:embed/>
                </p:oleObj>
              </mc:Choice>
              <mc:Fallback>
                <p:oleObj name="Documento" r:id="rId3" imgW="5664200" imgH="1587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9900" y="4490601"/>
                        <a:ext cx="5664200" cy="158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_tradnl" sz="2000" b="1" dirty="0">
                <a:solidFill>
                  <a:schemeClr val="tx1"/>
                </a:solidFill>
              </a:rPr>
              <a:t> </a:t>
            </a:r>
            <a:r>
              <a:rPr lang="es-ES_tradnl" sz="2000" dirty="0">
                <a:solidFill>
                  <a:schemeClr val="tx1"/>
                </a:solidFill>
              </a:rPr>
              <a:t/>
            </a:r>
            <a:br>
              <a:rPr lang="es-ES_tradnl" sz="2000" dirty="0">
                <a:solidFill>
                  <a:schemeClr val="tx1"/>
                </a:solidFill>
              </a:rPr>
            </a:br>
            <a:r>
              <a:rPr lang="es-CL" sz="2000" b="1" dirty="0">
                <a:solidFill>
                  <a:schemeClr val="tx1"/>
                </a:solidFill>
              </a:rPr>
              <a:t> </a:t>
            </a:r>
            <a:r>
              <a:rPr lang="es-ES_tradnl" sz="2000" dirty="0">
                <a:solidFill>
                  <a:schemeClr val="tx1"/>
                </a:solidFill>
              </a:rPr>
              <a:t/>
            </a:r>
            <a:br>
              <a:rPr lang="es-ES_tradnl" sz="2000" dirty="0">
                <a:solidFill>
                  <a:schemeClr val="tx1"/>
                </a:solidFill>
              </a:rPr>
            </a:br>
            <a:r>
              <a:rPr lang="es-CL" sz="2000" b="1" dirty="0"/>
              <a:t>ESTUDIO </a:t>
            </a:r>
            <a:r>
              <a:rPr lang="es-CL" sz="2000" b="1" dirty="0" smtClean="0"/>
              <a:t>“</a:t>
            </a:r>
            <a:r>
              <a:rPr lang="es-CL" sz="2000" b="1" dirty="0"/>
              <a:t>ANÁLISIS DE ALTERNATIVAS DE MODELO DE </a:t>
            </a:r>
            <a:r>
              <a:rPr lang="es-CL" sz="2000" b="1" dirty="0" smtClean="0"/>
              <a:t>GESTIÓN PARA </a:t>
            </a:r>
            <a:r>
              <a:rPr lang="es-CL" sz="2000" b="1" dirty="0"/>
              <a:t>EL FUNCIONAMIENTO DE UNA PLANTA FAENADORA DE CARNE BOVINA EN LA REGIÓN DE AYSÉN</a:t>
            </a:r>
            <a:r>
              <a:rPr lang="es-CL" sz="2000" b="1" dirty="0" smtClean="0"/>
              <a:t>“</a:t>
            </a:r>
            <a:endParaRPr lang="es-ES" sz="2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15108" y="3082846"/>
            <a:ext cx="7754112" cy="484632"/>
          </a:xfrm>
        </p:spPr>
        <p:txBody>
          <a:bodyPr>
            <a:noAutofit/>
          </a:bodyPr>
          <a:lstStyle/>
          <a:p>
            <a:pPr algn="ctr"/>
            <a:r>
              <a:rPr lang="es-ES" sz="3200" dirty="0" smtClean="0">
                <a:solidFill>
                  <a:schemeClr val="tx1"/>
                </a:solidFill>
              </a:rPr>
              <a:t>Gracias</a:t>
            </a:r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5" name="Picture 1"/>
          <p:cNvPicPr/>
          <p:nvPr/>
        </p:nvPicPr>
        <p:blipFill rotWithShape="1">
          <a:blip r:embed="rId5" cstate="print"/>
          <a:srcRect l="23807" t="15766" r="22227" b="30697"/>
          <a:stretch/>
        </p:blipFill>
        <p:spPr bwMode="auto">
          <a:xfrm>
            <a:off x="1913709" y="230126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9" y="229168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69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Temario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635251" y="1641904"/>
            <a:ext cx="822299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3200" dirty="0" smtClean="0"/>
              <a:t>El modelo de negocios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3200" dirty="0" smtClean="0"/>
              <a:t>El proyecto y sus etapas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3200" dirty="0" smtClean="0"/>
              <a:t>Los resultados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sz="3200" dirty="0" smtClean="0"/>
              <a:t>El equipo</a:t>
            </a:r>
          </a:p>
          <a:p>
            <a:endParaRPr lang="es-ES" dirty="0"/>
          </a:p>
        </p:txBody>
      </p:sp>
      <p:pic>
        <p:nvPicPr>
          <p:cNvPr id="5" name="Picture 1"/>
          <p:cNvPicPr/>
          <p:nvPr/>
        </p:nvPicPr>
        <p:blipFill rotWithShape="1">
          <a:blip r:embed="rId2" cstate="print"/>
          <a:srcRect l="23807" t="15766" r="22227" b="30697"/>
          <a:stretch/>
        </p:blipFill>
        <p:spPr bwMode="auto">
          <a:xfrm>
            <a:off x="6899979" y="5898111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24" y="3948884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467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estudio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dirty="0" smtClean="0"/>
              <a:t>No es la construcción de una planta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dirty="0" smtClean="0"/>
              <a:t>Tampoco es su operación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dirty="0" smtClean="0"/>
              <a:t>No es “qué” ni “cuanto”,  sino “</a:t>
            </a:r>
            <a:r>
              <a:rPr lang="es-MX" sz="2600" b="1" dirty="0" smtClean="0"/>
              <a:t>cómo</a:t>
            </a:r>
            <a:r>
              <a:rPr lang="es-MX" dirty="0" smtClean="0"/>
              <a:t>”: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dirty="0" smtClean="0"/>
              <a:t>… ¿Cómo creará valor?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dirty="0" smtClean="0"/>
              <a:t>… ¿Como será su modelo de gestión?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dirty="0"/>
              <a:t>… </a:t>
            </a:r>
            <a:r>
              <a:rPr lang="es-MX" dirty="0" smtClean="0"/>
              <a:t>¿Cómo integrará a la cadena?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dirty="0"/>
              <a:t>… </a:t>
            </a:r>
            <a:r>
              <a:rPr lang="es-MX" dirty="0" smtClean="0"/>
              <a:t>¿Cómo será su propiedad?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dirty="0"/>
              <a:t>… </a:t>
            </a:r>
            <a:r>
              <a:rPr lang="es-MX" dirty="0" smtClean="0"/>
              <a:t>¿Cómo beneficiará a todos?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dirty="0"/>
              <a:t>… </a:t>
            </a:r>
            <a:r>
              <a:rPr lang="es-MX" dirty="0" smtClean="0"/>
              <a:t>¿Cómo atraerá capitales?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dirty="0" smtClean="0"/>
              <a:t>… y muchos cómo más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s-MX" dirty="0" smtClean="0"/>
              <a:t>En esencia es sobre el </a:t>
            </a:r>
            <a:r>
              <a:rPr lang="es-MX" b="1" dirty="0" smtClean="0"/>
              <a:t>modelo de negocio </a:t>
            </a:r>
            <a:r>
              <a:rPr lang="es-MX" dirty="0" smtClean="0"/>
              <a:t>que le da sustentabilidad</a:t>
            </a:r>
            <a:endParaRPr lang="es-CL" dirty="0"/>
          </a:p>
        </p:txBody>
      </p:sp>
      <p:pic>
        <p:nvPicPr>
          <p:cNvPr id="4" name="Picture 1"/>
          <p:cNvPicPr/>
          <p:nvPr/>
        </p:nvPicPr>
        <p:blipFill rotWithShape="1">
          <a:blip r:embed="rId2" cstate="print"/>
          <a:srcRect l="23807" t="15766" r="22227" b="30697"/>
          <a:stretch/>
        </p:blipFill>
        <p:spPr bwMode="auto">
          <a:xfrm>
            <a:off x="303236" y="5218842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1" y="3269615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547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1. El modelo de negocio</a:t>
            </a:r>
            <a:endParaRPr lang="es-CL" dirty="0"/>
          </a:p>
        </p:txBody>
      </p:sp>
      <p:grpSp>
        <p:nvGrpSpPr>
          <p:cNvPr id="5" name="4 Grupo"/>
          <p:cNvGrpSpPr/>
          <p:nvPr/>
        </p:nvGrpSpPr>
        <p:grpSpPr>
          <a:xfrm>
            <a:off x="0" y="2211034"/>
            <a:ext cx="8953500" cy="3514726"/>
            <a:chOff x="95250" y="2231841"/>
            <a:chExt cx="8953500" cy="3514726"/>
          </a:xfrm>
        </p:grpSpPr>
        <p:pic>
          <p:nvPicPr>
            <p:cNvPr id="6" name="Picture 4" descr="http://www.sukarne.com/files/meat-production-procces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" y="2231841"/>
              <a:ext cx="8953500" cy="3514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8 CuadroTexto"/>
            <p:cNvSpPr txBox="1"/>
            <p:nvPr/>
          </p:nvSpPr>
          <p:spPr>
            <a:xfrm>
              <a:off x="1169581" y="4997304"/>
              <a:ext cx="92503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2">
                      <a:lumMod val="50000"/>
                    </a:schemeClr>
                  </a:solidFill>
                </a:rPr>
                <a:t>Cría</a:t>
              </a:r>
              <a:endParaRPr lang="es-CL" sz="1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2629785" y="4977528"/>
              <a:ext cx="92503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>
                  <a:solidFill>
                    <a:schemeClr val="bg2">
                      <a:lumMod val="50000"/>
                    </a:schemeClr>
                  </a:solidFill>
                </a:rPr>
                <a:t>E</a:t>
              </a:r>
              <a:r>
                <a:rPr lang="es-MX" sz="1400" b="1" dirty="0" smtClean="0">
                  <a:solidFill>
                    <a:schemeClr val="bg2">
                      <a:lumMod val="50000"/>
                    </a:schemeClr>
                  </a:solidFill>
                </a:rPr>
                <a:t>ngorda</a:t>
              </a:r>
              <a:endParaRPr lang="es-CL" sz="1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3700132" y="2704215"/>
              <a:ext cx="160551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MX" sz="1400" b="1" dirty="0" smtClean="0">
                  <a:solidFill>
                    <a:schemeClr val="bg2">
                      <a:lumMod val="50000"/>
                    </a:schemeClr>
                  </a:solidFill>
                </a:rPr>
                <a:t>Alimentos</a:t>
              </a:r>
              <a:endParaRPr lang="es-CL" sz="1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120116" y="4966329"/>
              <a:ext cx="92503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2">
                      <a:lumMod val="50000"/>
                    </a:schemeClr>
                  </a:solidFill>
                </a:rPr>
                <a:t>Faena</a:t>
              </a:r>
              <a:endParaRPr lang="es-CL" sz="1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332231" y="4966329"/>
              <a:ext cx="1345016" cy="3721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2">
                      <a:lumMod val="50000"/>
                    </a:schemeClr>
                  </a:solidFill>
                </a:rPr>
                <a:t>Desposte</a:t>
              </a:r>
              <a:endParaRPr lang="es-CL" sz="1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6772944" y="4046840"/>
              <a:ext cx="1345016" cy="3721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2">
                      <a:lumMod val="50000"/>
                    </a:schemeClr>
                  </a:solidFill>
                </a:rPr>
                <a:t>Distribución</a:t>
              </a:r>
              <a:endParaRPr lang="es-CL" sz="1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1148003" y="5914734"/>
            <a:ext cx="4437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Es más que la cadena</a:t>
            </a:r>
            <a:endParaRPr lang="es-CL" sz="2800" dirty="0"/>
          </a:p>
        </p:txBody>
      </p:sp>
      <p:pic>
        <p:nvPicPr>
          <p:cNvPr id="15" name="Picture 1"/>
          <p:cNvPicPr/>
          <p:nvPr/>
        </p:nvPicPr>
        <p:blipFill rotWithShape="1">
          <a:blip r:embed="rId3" cstate="print"/>
          <a:srcRect l="23807" t="15766" r="22227" b="30697"/>
          <a:stretch/>
        </p:blipFill>
        <p:spPr bwMode="auto">
          <a:xfrm>
            <a:off x="397779" y="2422901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n 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24" y="473674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55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modelo de negocio</a:t>
            </a:r>
            <a:endParaRPr lang="es-CL" dirty="0"/>
          </a:p>
        </p:txBody>
      </p:sp>
      <p:pic>
        <p:nvPicPr>
          <p:cNvPr id="14338" name="Picture 2" descr="http://2.bp.blogspot.com/-yFvryVR4JVY/T6sAOW_x8jI/AAAAAAAABcY/ijtrn9-AQXk/s1600/Captura+de+pantalla+2012-05-08+a+la(s)+23.33.0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201" y="3062177"/>
            <a:ext cx="7554340" cy="37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489098" y="20440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/>
              <a:t>Describe </a:t>
            </a:r>
            <a:r>
              <a:rPr lang="es-MX" dirty="0"/>
              <a:t>el modo en que </a:t>
            </a:r>
            <a:r>
              <a:rPr lang="es-MX" dirty="0" smtClean="0"/>
              <a:t>se crea, distribuye y captura valor</a:t>
            </a:r>
            <a:endParaRPr lang="es-CL" dirty="0"/>
          </a:p>
        </p:txBody>
      </p:sp>
      <p:pic>
        <p:nvPicPr>
          <p:cNvPr id="5" name="Picture 1"/>
          <p:cNvPicPr/>
          <p:nvPr/>
        </p:nvPicPr>
        <p:blipFill rotWithShape="1">
          <a:blip r:embed="rId3" cstate="print"/>
          <a:srcRect l="23807" t="15766" r="22227" b="30697"/>
          <a:stretch/>
        </p:blipFill>
        <p:spPr bwMode="auto">
          <a:xfrm>
            <a:off x="397779" y="4774215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24" y="2824988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63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 El Proyecto</a:t>
            </a:r>
            <a:endParaRPr lang="es-ES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1"/>
          <p:cNvPicPr/>
          <p:nvPr/>
        </p:nvPicPr>
        <p:blipFill rotWithShape="1">
          <a:blip r:embed="rId2" cstate="print"/>
          <a:srcRect l="23807" t="15766" r="22227" b="30697"/>
          <a:stretch/>
        </p:blipFill>
        <p:spPr bwMode="auto">
          <a:xfrm>
            <a:off x="397779" y="2422901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24" y="473674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66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400" dirty="0" smtClean="0"/>
              <a:t>Sus objetivos</a:t>
            </a:r>
            <a:endParaRPr lang="es-ES" dirty="0"/>
          </a:p>
        </p:txBody>
      </p:sp>
      <p:sp>
        <p:nvSpPr>
          <p:cNvPr id="12" name="11 Forma libre"/>
          <p:cNvSpPr/>
          <p:nvPr/>
        </p:nvSpPr>
        <p:spPr>
          <a:xfrm>
            <a:off x="284163" y="1895756"/>
            <a:ext cx="2971799" cy="489749"/>
          </a:xfrm>
          <a:custGeom>
            <a:avLst/>
            <a:gdLst>
              <a:gd name="connsiteX0" fmla="*/ 0 w 2971799"/>
              <a:gd name="connsiteY0" fmla="*/ 0 h 1188719"/>
              <a:gd name="connsiteX1" fmla="*/ 2971799 w 2971799"/>
              <a:gd name="connsiteY1" fmla="*/ 0 h 1188719"/>
              <a:gd name="connsiteX2" fmla="*/ 2971799 w 2971799"/>
              <a:gd name="connsiteY2" fmla="*/ 1188719 h 1188719"/>
              <a:gd name="connsiteX3" fmla="*/ 0 w 2971799"/>
              <a:gd name="connsiteY3" fmla="*/ 1188719 h 1188719"/>
              <a:gd name="connsiteX4" fmla="*/ 0 w 2971799"/>
              <a:gd name="connsiteY4" fmla="*/ 0 h 118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799" h="1188719">
                <a:moveTo>
                  <a:pt x="0" y="0"/>
                </a:moveTo>
                <a:lnTo>
                  <a:pt x="2971799" y="0"/>
                </a:lnTo>
                <a:lnTo>
                  <a:pt x="2971799" y="1188719"/>
                </a:lnTo>
                <a:lnTo>
                  <a:pt x="0" y="118871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73152" rIns="128016" bIns="7315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2400" b="1" kern="1200" dirty="0" smtClean="0"/>
              <a:t>Objetivo General</a:t>
            </a:r>
            <a:endParaRPr lang="es-CL" sz="2400" b="1" kern="1200" dirty="0"/>
          </a:p>
        </p:txBody>
      </p:sp>
      <p:sp>
        <p:nvSpPr>
          <p:cNvPr id="13" name="12 Forma libre"/>
          <p:cNvSpPr/>
          <p:nvPr/>
        </p:nvSpPr>
        <p:spPr>
          <a:xfrm>
            <a:off x="284163" y="2385983"/>
            <a:ext cx="2971799" cy="4338666"/>
          </a:xfrm>
          <a:custGeom>
            <a:avLst/>
            <a:gdLst>
              <a:gd name="connsiteX0" fmla="*/ 0 w 2971799"/>
              <a:gd name="connsiteY0" fmla="*/ 0 h 2854800"/>
              <a:gd name="connsiteX1" fmla="*/ 2971799 w 2971799"/>
              <a:gd name="connsiteY1" fmla="*/ 0 h 2854800"/>
              <a:gd name="connsiteX2" fmla="*/ 2971799 w 2971799"/>
              <a:gd name="connsiteY2" fmla="*/ 2854800 h 2854800"/>
              <a:gd name="connsiteX3" fmla="*/ 0 w 2971799"/>
              <a:gd name="connsiteY3" fmla="*/ 2854800 h 2854800"/>
              <a:gd name="connsiteX4" fmla="*/ 0 w 2971799"/>
              <a:gd name="connsiteY4" fmla="*/ 0 h 285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799" h="2854800">
                <a:moveTo>
                  <a:pt x="0" y="0"/>
                </a:moveTo>
                <a:lnTo>
                  <a:pt x="2971799" y="0"/>
                </a:lnTo>
                <a:lnTo>
                  <a:pt x="2971799" y="2854800"/>
                </a:lnTo>
                <a:lnTo>
                  <a:pt x="0" y="2854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42240" bIns="160020" numCol="1" spcCol="1270" anchor="ctr" anchorCtr="0">
            <a:noAutofit/>
          </a:bodyPr>
          <a:lstStyle/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s-CL" sz="2400" kern="1200" dirty="0" smtClean="0"/>
              <a:t>Analizar y proponer modelos de gestión para la construcción y operación de una planta faenadora o comercializadora</a:t>
            </a:r>
            <a:endParaRPr lang="es-CL" sz="2400" kern="1200" dirty="0"/>
          </a:p>
        </p:txBody>
      </p:sp>
      <p:sp>
        <p:nvSpPr>
          <p:cNvPr id="9" name="8 Rectángulo"/>
          <p:cNvSpPr/>
          <p:nvPr/>
        </p:nvSpPr>
        <p:spPr>
          <a:xfrm>
            <a:off x="3752849" y="1895756"/>
            <a:ext cx="4914899" cy="462931"/>
          </a:xfrm>
          <a:prstGeom prst="rect">
            <a:avLst/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9 Rectángulo"/>
          <p:cNvSpPr/>
          <p:nvPr/>
        </p:nvSpPr>
        <p:spPr>
          <a:xfrm>
            <a:off x="3752848" y="1904516"/>
            <a:ext cx="4914899" cy="4629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L" sz="2400" b="1" kern="1200" dirty="0" smtClean="0"/>
              <a:t>Objetivos Específicos</a:t>
            </a:r>
            <a:endParaRPr lang="es-CL" sz="2400" b="1" kern="1200" dirty="0"/>
          </a:p>
        </p:txBody>
      </p:sp>
      <p:sp>
        <p:nvSpPr>
          <p:cNvPr id="7" name="6 Rectángulo"/>
          <p:cNvSpPr/>
          <p:nvPr/>
        </p:nvSpPr>
        <p:spPr>
          <a:xfrm>
            <a:off x="3752849" y="2385504"/>
            <a:ext cx="4925533" cy="4339145"/>
          </a:xfrm>
          <a:prstGeom prst="rect">
            <a:avLst/>
          </a:prstGeom>
        </p:spPr>
        <p:style>
          <a:lnRef idx="2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7 Rectángulo"/>
          <p:cNvSpPr/>
          <p:nvPr/>
        </p:nvSpPr>
        <p:spPr>
          <a:xfrm>
            <a:off x="3755293" y="2385505"/>
            <a:ext cx="4925533" cy="433914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9342" tIns="69342" rIns="92456" bIns="104013" numCol="1" spcCol="1270" anchor="t" anchorCtr="0">
            <a:noAutofit/>
          </a:bodyPr>
          <a:lstStyle/>
          <a:p>
            <a:pPr marL="361950" indent="-361950">
              <a:buAutoNum type="alphaLcParenR"/>
            </a:pPr>
            <a:r>
              <a:rPr lang="es-CL" sz="2400" dirty="0" smtClean="0"/>
              <a:t>Determinar volumen </a:t>
            </a:r>
            <a:r>
              <a:rPr lang="es-CL" sz="2400" dirty="0"/>
              <a:t>de extracción base y </a:t>
            </a:r>
            <a:r>
              <a:rPr lang="es-CL" sz="2400" dirty="0" smtClean="0"/>
              <a:t>potencial</a:t>
            </a:r>
            <a:endParaRPr lang="es-CL" sz="2400" dirty="0"/>
          </a:p>
          <a:p>
            <a:pPr marL="361950" indent="-361950">
              <a:buAutoNum type="alphaLcParenR"/>
            </a:pPr>
            <a:r>
              <a:rPr lang="es-CL" sz="2400" dirty="0" smtClean="0"/>
              <a:t>Identificar mercados objetivo</a:t>
            </a:r>
          </a:p>
          <a:p>
            <a:pPr marL="361950" indent="-361950">
              <a:buAutoNum type="alphaLcParenR"/>
            </a:pPr>
            <a:r>
              <a:rPr lang="es-CL" sz="2400" dirty="0" smtClean="0"/>
              <a:t>Identificar brechas </a:t>
            </a:r>
            <a:r>
              <a:rPr lang="es-CL" sz="2400" dirty="0"/>
              <a:t>socio-culturales y mapa de </a:t>
            </a:r>
            <a:r>
              <a:rPr lang="es-CL" sz="2400" dirty="0" smtClean="0"/>
              <a:t>actores</a:t>
            </a:r>
          </a:p>
          <a:p>
            <a:pPr marL="361950" indent="-361950">
              <a:buAutoNum type="alphaLcParenR"/>
            </a:pPr>
            <a:r>
              <a:rPr lang="es-CL" sz="2400" dirty="0" smtClean="0"/>
              <a:t>Definir </a:t>
            </a:r>
            <a:r>
              <a:rPr lang="es-CL" sz="2400" dirty="0"/>
              <a:t>los elementos tecnológicos a nivel de </a:t>
            </a:r>
            <a:r>
              <a:rPr lang="es-CL" sz="2400" dirty="0" smtClean="0"/>
              <a:t>planta</a:t>
            </a:r>
          </a:p>
          <a:p>
            <a:pPr marL="361950" indent="-361950">
              <a:buAutoNum type="alphaLcParenR"/>
            </a:pPr>
            <a:r>
              <a:rPr lang="es-CL" sz="2400" dirty="0" smtClean="0"/>
              <a:t>Proponer modelos </a:t>
            </a:r>
            <a:r>
              <a:rPr lang="es-CL" sz="2400" dirty="0"/>
              <a:t>de </a:t>
            </a:r>
            <a:r>
              <a:rPr lang="es-CL" sz="2400" dirty="0" smtClean="0"/>
              <a:t>gestión, </a:t>
            </a:r>
            <a:r>
              <a:rPr lang="es-CL" sz="2400" dirty="0"/>
              <a:t>que permita que los beneficios lleguen a la mayor cantidad de actores de la cadena.</a:t>
            </a:r>
          </a:p>
        </p:txBody>
      </p:sp>
      <p:pic>
        <p:nvPicPr>
          <p:cNvPr id="11" name="Picture 1"/>
          <p:cNvPicPr/>
          <p:nvPr/>
        </p:nvPicPr>
        <p:blipFill rotWithShape="1">
          <a:blip r:embed="rId2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322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I. Extracción Base y Potencial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830330"/>
            <a:ext cx="8515350" cy="4976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7" y="2327462"/>
            <a:ext cx="3098858" cy="1531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/>
          <p:nvPr/>
        </p:nvPicPr>
        <p:blipFill rotWithShape="1">
          <a:blip r:embed="rId4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5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777" y="5435342"/>
            <a:ext cx="2850776" cy="140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II. Análisis de mercado </a:t>
            </a:r>
            <a:endParaRPr lang="es-E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8" b="15354"/>
          <a:stretch/>
        </p:blipFill>
        <p:spPr bwMode="auto">
          <a:xfrm>
            <a:off x="133350" y="1962150"/>
            <a:ext cx="8811325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"/>
          <p:cNvPicPr/>
          <p:nvPr/>
        </p:nvPicPr>
        <p:blipFill rotWithShape="1">
          <a:blip r:embed="rId4" cstate="print"/>
          <a:srcRect l="23807" t="15766" r="22227" b="30697"/>
          <a:stretch/>
        </p:blipFill>
        <p:spPr bwMode="auto">
          <a:xfrm>
            <a:off x="1691640" y="9583"/>
            <a:ext cx="1454728" cy="6465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164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60187"/>
      </p:ext>
    </p:extLst>
  </p:cSld>
  <p:clrMapOvr>
    <a:masterClrMapping/>
  </p:clrMapOvr>
</p:sld>
</file>

<file path=ppt/theme/theme1.xml><?xml version="1.0" encoding="utf-8"?>
<a:theme xmlns:a="http://schemas.openxmlformats.org/drawingml/2006/main" name="Espectro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Espectro.thmx</Template>
  <TotalTime>2018</TotalTime>
  <Words>321</Words>
  <Application>Microsoft Office PowerPoint</Application>
  <PresentationFormat>Presentación en pantalla (4:3)</PresentationFormat>
  <Paragraphs>59</Paragraphs>
  <Slides>17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Calibri</vt:lpstr>
      <vt:lpstr>Corbel</vt:lpstr>
      <vt:lpstr>Wingdings</vt:lpstr>
      <vt:lpstr>Espectro</vt:lpstr>
      <vt:lpstr>Documento</vt:lpstr>
      <vt:lpstr>    ESTUDIO “ANÁLISIS DE ALTERNATIVAS DE MODELO DE GESTIÓN PARA EL FUNCIONAMIENTO DE UNA PLANTA FAENADORA DE CARNE BOVINA EN LA REGIÓN DE AYSÉN“</vt:lpstr>
      <vt:lpstr>Temario</vt:lpstr>
      <vt:lpstr>El estudio</vt:lpstr>
      <vt:lpstr>1. El modelo de negocio</vt:lpstr>
      <vt:lpstr>El modelo de negocio</vt:lpstr>
      <vt:lpstr>2. El Proyecto</vt:lpstr>
      <vt:lpstr>Sus objetivos</vt:lpstr>
      <vt:lpstr>I. Extracción Base y Potencial</vt:lpstr>
      <vt:lpstr>II. Análisis de mercado </vt:lpstr>
      <vt:lpstr>III. Variables Socio Culturales</vt:lpstr>
      <vt:lpstr>IV. Paquetes tecnológicos</vt:lpstr>
      <vt:lpstr>V. Modelo de Gestión del Negocio</vt:lpstr>
      <vt:lpstr>VI. Tipos de Tenencia</vt:lpstr>
      <vt:lpstr>VII. Análisis Económico</vt:lpstr>
      <vt:lpstr>3. Resultados Esperados</vt:lpstr>
      <vt:lpstr>4. Equipo de Trabajo</vt:lpstr>
      <vt:lpstr>    ESTUDIO “ANÁLISIS DE ALTERNATIVAS DE MODELO DE GESTIÓN PARA EL FUNCIONAMIENTO DE UNA PLANTA FAENADORA DE CARNE BOVINA EN LA REGIÓN DE AYSÉN“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“ANÁLISIS DE ALTERNATIVAS DE MODELO DE GESTIÓN PARA EL FUNCIONAMIENTO DE UNA PLANTA FAENADORA DE CARNE BOVINA EN LA REGIÓN DE AYSÉN“</dc:title>
  <dc:creator>usuario</dc:creator>
  <cp:lastModifiedBy>Valentina Vera</cp:lastModifiedBy>
  <cp:revision>133</cp:revision>
  <dcterms:created xsi:type="dcterms:W3CDTF">2015-08-06T13:37:36Z</dcterms:created>
  <dcterms:modified xsi:type="dcterms:W3CDTF">2015-12-24T00:55:27Z</dcterms:modified>
</cp:coreProperties>
</file>